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Slab" panose="020B0604020202020204" charset="0"/>
      <p:regular r:id="rId22"/>
      <p:bold r:id="rId23"/>
    </p:embeddedFont>
    <p:embeddedFont>
      <p:font typeface="Source Sans Pro" panose="020B05030304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737cf1ec9d_0_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737cf1ec9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Bionic eye image labelled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737cf1ec9d_0_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737cf1ec9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737cf1ec9d_0_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737cf1ec9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737cf1ec9d_0_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737cf1ec9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737cf1ec9d_0_10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737cf1ec9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737cf1ec9d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737cf1ec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737cf1ec9d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737cf1ec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37cf1ec9d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737cf1ec9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Labelled eye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737cf1ec9d_0_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737cf1ec9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737cf1ec9d_0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737cf1ec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concave rays- photo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737cf1ec9d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737cf1ec9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737cf1ec9d_0_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737cf1ec9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737cf1ec9d_0_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737cf1ec9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p:nvPr/>
        </p:nvSpPr>
        <p:spPr>
          <a:xfrm>
            <a:off x="-26550" y="-14850"/>
            <a:ext cx="9197100" cy="51732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31" name="Google Shape;31;p4"/>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chemeClr val="dk1"/>
              </a:buClr>
              <a:buSzPts val="3600"/>
              <a:buChar char="◎"/>
              <a:defRPr sz="3600" i="1"/>
            </a:lvl1pPr>
            <a:lvl2pPr marL="914400" lvl="1" indent="-457200" algn="ctr" rtl="0">
              <a:spcBef>
                <a:spcPts val="0"/>
              </a:spcBef>
              <a:spcAft>
                <a:spcPts val="0"/>
              </a:spcAft>
              <a:buClr>
                <a:schemeClr val="dk1"/>
              </a:buClr>
              <a:buSzPts val="3600"/>
              <a:buChar char="○"/>
              <a:defRPr sz="3600" i="1"/>
            </a:lvl2pPr>
            <a:lvl3pPr marL="1371600" lvl="2" indent="-457200" algn="ctr" rtl="0">
              <a:spcBef>
                <a:spcPts val="0"/>
              </a:spcBef>
              <a:spcAft>
                <a:spcPts val="0"/>
              </a:spcAft>
              <a:buClr>
                <a:schemeClr val="dk1"/>
              </a:buClr>
              <a:buSzPts val="3600"/>
              <a:buChar char="◉"/>
              <a:defRPr sz="3600" i="1"/>
            </a:lvl3pPr>
            <a:lvl4pPr marL="1828800" lvl="3" indent="-457200" algn="ctr" rtl="0">
              <a:spcBef>
                <a:spcPts val="0"/>
              </a:spcBef>
              <a:spcAft>
                <a:spcPts val="0"/>
              </a:spcAft>
              <a:buSzPts val="3600"/>
              <a:buChar char="●"/>
              <a:defRPr sz="3600" i="1"/>
            </a:lvl4pPr>
            <a:lvl5pPr marL="2286000" lvl="4" indent="-457200" algn="ctr" rtl="0">
              <a:spcBef>
                <a:spcPts val="0"/>
              </a:spcBef>
              <a:spcAft>
                <a:spcPts val="0"/>
              </a:spcAft>
              <a:buSzPts val="3600"/>
              <a:buChar char="○"/>
              <a:defRPr sz="3600" i="1"/>
            </a:lvl5pPr>
            <a:lvl6pPr marL="2743200" lvl="5" indent="-457200" algn="ctr" rtl="0">
              <a:spcBef>
                <a:spcPts val="0"/>
              </a:spcBef>
              <a:spcAft>
                <a:spcPts val="0"/>
              </a:spcAft>
              <a:buSzPts val="3600"/>
              <a:buChar char="■"/>
              <a:defRPr sz="3600" i="1"/>
            </a:lvl6pPr>
            <a:lvl7pPr marL="3200400" lvl="6" indent="-457200" algn="ctr" rtl="0">
              <a:spcBef>
                <a:spcPts val="0"/>
              </a:spcBef>
              <a:spcAft>
                <a:spcPts val="0"/>
              </a:spcAft>
              <a:buSzPts val="3600"/>
              <a:buChar char="●"/>
              <a:defRPr sz="3600" i="1"/>
            </a:lvl7pPr>
            <a:lvl8pPr marL="3657600" lvl="7" indent="-457200" algn="ctr" rtl="0">
              <a:spcBef>
                <a:spcPts val="0"/>
              </a:spcBef>
              <a:spcAft>
                <a:spcPts val="0"/>
              </a:spcAft>
              <a:buSzPts val="3600"/>
              <a:buChar char="○"/>
              <a:defRPr sz="3600" i="1"/>
            </a:lvl8pPr>
            <a:lvl9pPr marL="4114800" lvl="8" indent="-457200" algn="ctr">
              <a:spcBef>
                <a:spcPts val="0"/>
              </a:spcBef>
              <a:spcAft>
                <a:spcPts val="0"/>
              </a:spcAft>
              <a:buSzPts val="3600"/>
              <a:buChar char="■"/>
              <a:defRPr sz="3600" i="1"/>
            </a:lvl9pPr>
          </a:lstStyle>
          <a:p>
            <a:endParaRPr/>
          </a:p>
        </p:txBody>
      </p:sp>
      <p:grpSp>
        <p:nvGrpSpPr>
          <p:cNvPr id="32" name="Google Shape;32;p4"/>
          <p:cNvGrpSpPr/>
          <p:nvPr/>
        </p:nvGrpSpPr>
        <p:grpSpPr>
          <a:xfrm>
            <a:off x="3839646" y="782918"/>
            <a:ext cx="1464573" cy="842707"/>
            <a:chOff x="3593400" y="1729675"/>
            <a:chExt cx="1957200" cy="1123610"/>
          </a:xfrm>
        </p:grpSpPr>
        <p:sp>
          <p:nvSpPr>
            <p:cNvPr id="33" name="Google Shape;33;p4"/>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1"/>
                  </a:solidFill>
                  <a:latin typeface="Source Sans Pro"/>
                  <a:ea typeface="Source Sans Pro"/>
                  <a:cs typeface="Source Sans Pro"/>
                  <a:sym typeface="Source Sans Pro"/>
                </a:rPr>
                <a:t>“</a:t>
              </a:r>
              <a:endParaRPr sz="6000" b="1">
                <a:solidFill>
                  <a:schemeClr val="accent1"/>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 name="Google Shape;36;p4"/>
          <p:cNvCxnSpPr>
            <a:endCxn id="34" idx="1"/>
          </p:cNvCxnSpPr>
          <p:nvPr/>
        </p:nvCxnSpPr>
        <p:spPr>
          <a:xfrm>
            <a:off x="3750511" y="390297"/>
            <a:ext cx="532200" cy="535500"/>
          </a:xfrm>
          <a:prstGeom prst="straightConnector1">
            <a:avLst/>
          </a:prstGeom>
          <a:noFill/>
          <a:ln w="9525" cap="flat" cmpd="sng">
            <a:solidFill>
              <a:srgbClr val="CFD8DC"/>
            </a:solidFill>
            <a:prstDash val="solid"/>
            <a:round/>
            <a:headEnd type="none" w="med" len="med"/>
            <a:tailEnd type="none" w="med" len="med"/>
          </a:ln>
        </p:spPr>
      </p:cxnSp>
      <p:cxnSp>
        <p:nvCxnSpPr>
          <p:cNvPr id="37" name="Google Shape;37;p4"/>
          <p:cNvCxnSpPr/>
          <p:nvPr/>
        </p:nvCxnSpPr>
        <p:spPr>
          <a:xfrm rot="10800000">
            <a:off x="4362902" y="436125"/>
            <a:ext cx="209100" cy="369600"/>
          </a:xfrm>
          <a:prstGeom prst="straightConnector1">
            <a:avLst/>
          </a:prstGeom>
          <a:noFill/>
          <a:ln w="9525" cap="flat" cmpd="sng">
            <a:solidFill>
              <a:srgbClr val="CFD8DC"/>
            </a:solidFill>
            <a:prstDash val="solid"/>
            <a:round/>
            <a:headEnd type="none" w="med" len="med"/>
            <a:tailEnd type="none" w="med" len="med"/>
          </a:ln>
        </p:spPr>
      </p:cxnSp>
      <p:cxnSp>
        <p:nvCxnSpPr>
          <p:cNvPr id="38" name="Google Shape;38;p4"/>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med" len="med"/>
            <a:tailEnd type="none" w="med" len="med"/>
          </a:ln>
        </p:spPr>
      </p:cxnSp>
      <p:sp>
        <p:nvSpPr>
          <p:cNvPr id="39" name="Google Shape;39;p4"/>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a:off x="457200" y="4055343"/>
            <a:ext cx="8229600" cy="368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60" name="Google Shape;60;p9"/>
          <p:cNvSpPr txBox="1">
            <a:spLocks noGrp="1"/>
          </p:cNvSpPr>
          <p:nvPr>
            <p:ph type="sldNum" idx="12"/>
          </p:nvPr>
        </p:nvSpPr>
        <p:spPr>
          <a:xfrm>
            <a:off x="-92"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thoughtco.com/how-the-human-eye-works-415564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mayoclinic.org/diseases-conditions/nearsightedness/symptoms-causes/syc-20375556#:~:text=Nearsightedness%20(myopia)%20is%20a%20common,to%20bend%20(refract)%20inaccuratel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Human Vision</a:t>
            </a:r>
            <a:endParaRPr/>
          </a:p>
          <a:p>
            <a:pPr marL="0" lvl="0" indent="0" algn="l" rtl="0">
              <a:spcBef>
                <a:spcPts val="0"/>
              </a:spcBef>
              <a:spcAft>
                <a:spcPts val="0"/>
              </a:spcAft>
              <a:buNone/>
            </a:pPr>
            <a:r>
              <a:rPr lang="en" sz="2000" b="0"/>
              <a:t>How does it work, limitations and any possible enhancements?</a:t>
            </a:r>
            <a:endParaRPr sz="2000" b="0"/>
          </a:p>
        </p:txBody>
      </p:sp>
      <p:pic>
        <p:nvPicPr>
          <p:cNvPr id="71" name="Google Shape;71;p12"/>
          <p:cNvPicPr preferRelativeResize="0"/>
          <p:nvPr/>
        </p:nvPicPr>
        <p:blipFill>
          <a:blip r:embed="rId3">
            <a:alphaModFix/>
          </a:blip>
          <a:stretch>
            <a:fillRect/>
          </a:stretch>
        </p:blipFill>
        <p:spPr>
          <a:xfrm>
            <a:off x="5738675" y="167075"/>
            <a:ext cx="2999200" cy="1687050"/>
          </a:xfrm>
          <a:prstGeom prst="rect">
            <a:avLst/>
          </a:prstGeom>
          <a:noFill/>
          <a:ln>
            <a:noFill/>
          </a:ln>
        </p:spPr>
      </p:pic>
      <p:pic>
        <p:nvPicPr>
          <p:cNvPr id="72" name="Google Shape;72;p12"/>
          <p:cNvPicPr preferRelativeResize="0"/>
          <p:nvPr/>
        </p:nvPicPr>
        <p:blipFill>
          <a:blip r:embed="rId4">
            <a:alphaModFix/>
          </a:blip>
          <a:stretch>
            <a:fillRect/>
          </a:stretch>
        </p:blipFill>
        <p:spPr>
          <a:xfrm>
            <a:off x="425575" y="3370000"/>
            <a:ext cx="1687986" cy="16870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Bionic Eye</a:t>
            </a:r>
            <a:endParaRPr/>
          </a:p>
        </p:txBody>
      </p:sp>
      <p:sp>
        <p:nvSpPr>
          <p:cNvPr id="143" name="Google Shape;143;p21"/>
          <p:cNvSpPr txBox="1">
            <a:spLocks noGrp="1"/>
          </p:cNvSpPr>
          <p:nvPr>
            <p:ph type="body" idx="1"/>
          </p:nvPr>
        </p:nvSpPr>
        <p:spPr>
          <a:xfrm>
            <a:off x="668850" y="1200150"/>
            <a:ext cx="4013700" cy="372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000000"/>
                </a:solidFill>
                <a:latin typeface="Arial"/>
                <a:ea typeface="Arial"/>
                <a:cs typeface="Arial"/>
                <a:sym typeface="Arial"/>
              </a:rPr>
              <a:t>What is the Bionic eye?</a:t>
            </a: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It is an artificial eye that enables the brain to receive visual images. Microprocessors, image sensors, radio transmitters, and other networking chips are employed in this procedure. </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The Bionic Eye uses a tiny video camera that looks like a pair of glasses and is attached to a computer chip that is carefully positioned just behind the injured eye. The electrical signal that the camera uses to capture the image and communicate it, is one that the brain can readily understand. Although the picture the bionic eye gets is not very transparent, the brain can nevertheless quickly decipher it. The implantation destroys the damaged cells and enters the remainder of the cells.</a:t>
            </a:r>
            <a:endParaRPr sz="12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144" name="Google Shape;144;p21"/>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000000"/>
                </a:solidFill>
                <a:latin typeface="Arial"/>
                <a:ea typeface="Arial"/>
                <a:cs typeface="Arial"/>
                <a:sym typeface="Arial"/>
              </a:rPr>
              <a:t>What does the bionic eye look like?</a:t>
            </a:r>
            <a:endParaRPr sz="1200" b="1">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 camera mounted on a pair of glasses that transmits high-frequency radio signals to a microchip inserted in the retina, making up the bionic vision system. </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These signals are converted into electrical impulses by the implanted chip's electrodes, which then activate the retinal cells that form the optic nerve. These impulses are subsequently sent via the optic nerve to the brain's visual processing centres, where they are translated into images.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145" name="Google Shape;145;p2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51" name="Google Shape;151;p22"/>
          <p:cNvPicPr preferRelativeResize="0"/>
          <p:nvPr/>
        </p:nvPicPr>
        <p:blipFill>
          <a:blip r:embed="rId3">
            <a:alphaModFix/>
          </a:blip>
          <a:stretch>
            <a:fillRect/>
          </a:stretch>
        </p:blipFill>
        <p:spPr>
          <a:xfrm>
            <a:off x="4554000" y="169575"/>
            <a:ext cx="4115626" cy="4041551"/>
          </a:xfrm>
          <a:prstGeom prst="rect">
            <a:avLst/>
          </a:prstGeom>
          <a:noFill/>
          <a:ln>
            <a:noFill/>
          </a:ln>
        </p:spPr>
      </p:pic>
      <p:sp>
        <p:nvSpPr>
          <p:cNvPr id="152" name="Google Shape;152;p22"/>
          <p:cNvSpPr txBox="1"/>
          <p:nvPr/>
        </p:nvSpPr>
        <p:spPr>
          <a:xfrm>
            <a:off x="4554000" y="4211125"/>
            <a:ext cx="424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https://www.electricaltechnology.org/2019/11/bionic-eye.html</a:t>
            </a:r>
            <a:endParaRPr>
              <a:latin typeface="Source Sans Pro"/>
              <a:ea typeface="Source Sans Pro"/>
              <a:cs typeface="Source Sans Pro"/>
              <a:sym typeface="Source Sans Pro"/>
            </a:endParaRPr>
          </a:p>
        </p:txBody>
      </p:sp>
      <p:pic>
        <p:nvPicPr>
          <p:cNvPr id="153" name="Google Shape;153;p22"/>
          <p:cNvPicPr preferRelativeResize="0"/>
          <p:nvPr/>
        </p:nvPicPr>
        <p:blipFill>
          <a:blip r:embed="rId4">
            <a:alphaModFix/>
          </a:blip>
          <a:stretch>
            <a:fillRect/>
          </a:stretch>
        </p:blipFill>
        <p:spPr>
          <a:xfrm>
            <a:off x="161825" y="661100"/>
            <a:ext cx="4249200" cy="2195420"/>
          </a:xfrm>
          <a:prstGeom prst="rect">
            <a:avLst/>
          </a:prstGeom>
          <a:noFill/>
          <a:ln>
            <a:noFill/>
          </a:ln>
        </p:spPr>
      </p:pic>
      <p:sp>
        <p:nvSpPr>
          <p:cNvPr id="154" name="Google Shape;154;p22"/>
          <p:cNvSpPr txBox="1"/>
          <p:nvPr/>
        </p:nvSpPr>
        <p:spPr>
          <a:xfrm>
            <a:off x="310875" y="3005075"/>
            <a:ext cx="406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Source Sans Pro"/>
                <a:ea typeface="Source Sans Pro"/>
                <a:cs typeface="Source Sans Pro"/>
                <a:sym typeface="Source Sans Pro"/>
              </a:rPr>
              <a:t>https://www.zmescience.com/medicine/bionic-eye-argus-2-update-04232/</a:t>
            </a:r>
            <a:endParaRPr sz="1200">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Bionic Eye</a:t>
            </a:r>
            <a:endParaRPr/>
          </a:p>
        </p:txBody>
      </p:sp>
      <p:sp>
        <p:nvSpPr>
          <p:cNvPr id="160" name="Google Shape;160;p23"/>
          <p:cNvSpPr txBox="1">
            <a:spLocks noGrp="1"/>
          </p:cNvSpPr>
          <p:nvPr>
            <p:ph type="body" idx="1"/>
          </p:nvPr>
        </p:nvSpPr>
        <p:spPr>
          <a:xfrm>
            <a:off x="786150" y="1054450"/>
            <a:ext cx="7767600" cy="357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000000"/>
                </a:solidFill>
                <a:latin typeface="Arial"/>
                <a:ea typeface="Arial"/>
                <a:cs typeface="Arial"/>
                <a:sym typeface="Arial"/>
              </a:rPr>
              <a:t>How does it work?</a:t>
            </a:r>
            <a:endParaRPr sz="1100" b="1">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Photoreceptors: specialised neurons that can send signals to the brain, and allow us to see colour and have night vision</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There are photoreceptors in the back of the eye that convert light energy into electrical energy that is transmitted to the brain through several layers of retinal nerve cells. </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In many types of blindness, like age-related macular degeneration and retinitis pigmentosa, the other nerve cells remain intact despite the death of the photoreceptors. Although the nerve cells themselves are unable to perceive light, they may react to electrical stimulation.</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Therefore, since the other nerve cells are still working and can react to electrical stimulation. </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Bypassing the visual display, a bionic eye can direct electrical impulses from each camera pixel to an array of stimulating electrodes placed on the eye. This transfers information to the brain, which then receives an electrical signal pattern that resembles what a healthy eye would perceive.</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b="1">
                <a:solidFill>
                  <a:srgbClr val="000000"/>
                </a:solidFill>
                <a:latin typeface="Arial"/>
                <a:ea typeface="Arial"/>
                <a:cs typeface="Arial"/>
                <a:sym typeface="Arial"/>
              </a:rPr>
              <a:t>Limitations:</a:t>
            </a:r>
            <a:endParaRPr sz="1200" b="1">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Expensive</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Only few eye diseases can be resolved</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Artificial processes may lead to more damage or even death</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An artificial eye will never replace how normal eyes can see.</a:t>
            </a: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161" name="Google Shape;161;p2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Bionic Eye</a:t>
            </a:r>
            <a:endParaRPr/>
          </a:p>
        </p:txBody>
      </p:sp>
      <p:sp>
        <p:nvSpPr>
          <p:cNvPr id="167" name="Google Shape;167;p2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168" name="Google Shape;168;p24"/>
          <p:cNvPicPr preferRelativeResize="0"/>
          <p:nvPr/>
        </p:nvPicPr>
        <p:blipFill>
          <a:blip r:embed="rId3">
            <a:alphaModFix/>
          </a:blip>
          <a:stretch>
            <a:fillRect/>
          </a:stretch>
        </p:blipFill>
        <p:spPr>
          <a:xfrm>
            <a:off x="461625" y="1010725"/>
            <a:ext cx="5623000" cy="3682126"/>
          </a:xfrm>
          <a:prstGeom prst="rect">
            <a:avLst/>
          </a:prstGeom>
          <a:noFill/>
          <a:ln>
            <a:noFill/>
          </a:ln>
        </p:spPr>
      </p:pic>
      <p:pic>
        <p:nvPicPr>
          <p:cNvPr id="169" name="Google Shape;169;p24"/>
          <p:cNvPicPr preferRelativeResize="0"/>
          <p:nvPr/>
        </p:nvPicPr>
        <p:blipFill>
          <a:blip r:embed="rId4">
            <a:alphaModFix/>
          </a:blip>
          <a:stretch>
            <a:fillRect/>
          </a:stretch>
        </p:blipFill>
        <p:spPr>
          <a:xfrm>
            <a:off x="6237025" y="1163120"/>
            <a:ext cx="2754574" cy="24855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Bibliography</a:t>
            </a:r>
            <a:endParaRPr/>
          </a:p>
        </p:txBody>
      </p:sp>
      <p:sp>
        <p:nvSpPr>
          <p:cNvPr id="175" name="Google Shape;175;p25"/>
          <p:cNvSpPr txBox="1">
            <a:spLocks noGrp="1"/>
          </p:cNvSpPr>
          <p:nvPr>
            <p:ph type="body" idx="1"/>
          </p:nvPr>
        </p:nvSpPr>
        <p:spPr>
          <a:xfrm>
            <a:off x="786150" y="1010725"/>
            <a:ext cx="7571700" cy="3573600"/>
          </a:xfrm>
          <a:prstGeom prst="rect">
            <a:avLst/>
          </a:prstGeom>
        </p:spPr>
        <p:txBody>
          <a:bodyPr spcFirstLastPara="1" wrap="square" lIns="91425" tIns="91425" rIns="91425" bIns="91425" anchor="t" anchorCtr="0">
            <a:noAutofit/>
          </a:bodyPr>
          <a:lstStyle/>
          <a:p>
            <a:pPr marL="0" lvl="0" indent="0" algn="l" rtl="0">
              <a:lnSpc>
                <a:spcPct val="70000"/>
              </a:lnSpc>
              <a:spcBef>
                <a:spcPts val="2400"/>
              </a:spcBef>
              <a:spcAft>
                <a:spcPts val="0"/>
              </a:spcAft>
              <a:buNone/>
            </a:pPr>
            <a:endParaRPr sz="1400" b="1">
              <a:solidFill>
                <a:srgbClr val="2F5496"/>
              </a:solidFill>
              <a:latin typeface="Arial"/>
              <a:ea typeface="Arial"/>
              <a:cs typeface="Arial"/>
              <a:sym typeface="Arial"/>
            </a:endParaRPr>
          </a:p>
          <a:p>
            <a:pPr marL="914400" lvl="0" indent="-457200" algn="l" rtl="0">
              <a:lnSpc>
                <a:spcPct val="115000"/>
              </a:lnSpc>
              <a:spcBef>
                <a:spcPts val="600"/>
              </a:spcBef>
              <a:spcAft>
                <a:spcPts val="0"/>
              </a:spcAft>
              <a:buNone/>
            </a:pPr>
            <a:r>
              <a:rPr lang="en" sz="1200">
                <a:solidFill>
                  <a:srgbClr val="000000"/>
                </a:solidFill>
                <a:latin typeface="Calibri"/>
                <a:ea typeface="Calibri"/>
                <a:cs typeface="Calibri"/>
                <a:sym typeface="Calibri"/>
              </a:rPr>
              <a:t>Australian College of Optometry. (2020). </a:t>
            </a:r>
            <a:r>
              <a:rPr lang="en" sz="1200" i="1">
                <a:solidFill>
                  <a:srgbClr val="000000"/>
                </a:solidFill>
                <a:latin typeface="Calibri"/>
                <a:ea typeface="Calibri"/>
                <a:cs typeface="Calibri"/>
                <a:sym typeface="Calibri"/>
              </a:rPr>
              <a:t>Development of a bionic eye</a:t>
            </a:r>
            <a:r>
              <a:rPr lang="en" sz="1200">
                <a:solidFill>
                  <a:srgbClr val="000000"/>
                </a:solidFill>
                <a:latin typeface="Calibri"/>
                <a:ea typeface="Calibri"/>
                <a:cs typeface="Calibri"/>
                <a:sym typeface="Calibri"/>
              </a:rPr>
              <a:t>. Retrieved from https://www.aco.org.au/development-of-a-bionic-eye/</a:t>
            </a:r>
            <a:endParaRPr sz="1200">
              <a:solidFill>
                <a:srgbClr val="000000"/>
              </a:solidFill>
              <a:latin typeface="Calibri"/>
              <a:ea typeface="Calibri"/>
              <a:cs typeface="Calibri"/>
              <a:sym typeface="Calibri"/>
            </a:endParaRPr>
          </a:p>
          <a:p>
            <a:pPr marL="914400" lvl="0" indent="-457200" algn="l" rtl="0">
              <a:lnSpc>
                <a:spcPct val="115000"/>
              </a:lnSpc>
              <a:spcBef>
                <a:spcPts val="0"/>
              </a:spcBef>
              <a:spcAft>
                <a:spcPts val="0"/>
              </a:spcAft>
              <a:buNone/>
            </a:pPr>
            <a:r>
              <a:rPr lang="en" sz="1200">
                <a:solidFill>
                  <a:srgbClr val="000000"/>
                </a:solidFill>
                <a:latin typeface="Calibri"/>
                <a:ea typeface="Calibri"/>
                <a:cs typeface="Calibri"/>
                <a:sym typeface="Calibri"/>
              </a:rPr>
              <a:t>C4 Sightcare. (2022). </a:t>
            </a:r>
            <a:r>
              <a:rPr lang="en" sz="1200" i="1">
                <a:solidFill>
                  <a:srgbClr val="000000"/>
                </a:solidFill>
                <a:latin typeface="Calibri"/>
                <a:ea typeface="Calibri"/>
                <a:cs typeface="Calibri"/>
                <a:sym typeface="Calibri"/>
              </a:rPr>
              <a:t>Types of Spectacle lenses and their coatings</a:t>
            </a:r>
            <a:r>
              <a:rPr lang="en" sz="1200">
                <a:solidFill>
                  <a:srgbClr val="000000"/>
                </a:solidFill>
                <a:latin typeface="Calibri"/>
                <a:ea typeface="Calibri"/>
                <a:cs typeface="Calibri"/>
                <a:sym typeface="Calibri"/>
              </a:rPr>
              <a:t>. Retrieved from Types of Spectacle lenses and their coatings: https://www.c4sightcare.com/page30.html</a:t>
            </a:r>
            <a:endParaRPr sz="1200">
              <a:solidFill>
                <a:srgbClr val="000000"/>
              </a:solidFill>
              <a:latin typeface="Calibri"/>
              <a:ea typeface="Calibri"/>
              <a:cs typeface="Calibri"/>
              <a:sym typeface="Calibri"/>
            </a:endParaRPr>
          </a:p>
          <a:p>
            <a:pPr marL="914400" lvl="0" indent="-457200" algn="l" rtl="0">
              <a:lnSpc>
                <a:spcPct val="115000"/>
              </a:lnSpc>
              <a:spcBef>
                <a:spcPts val="0"/>
              </a:spcBef>
              <a:spcAft>
                <a:spcPts val="0"/>
              </a:spcAft>
              <a:buNone/>
            </a:pPr>
            <a:r>
              <a:rPr lang="en" sz="1200">
                <a:solidFill>
                  <a:srgbClr val="000000"/>
                </a:solidFill>
                <a:latin typeface="Calibri"/>
                <a:ea typeface="Calibri"/>
                <a:cs typeface="Calibri"/>
                <a:sym typeface="Calibri"/>
              </a:rPr>
              <a:t>Electrical Technology. (2022). </a:t>
            </a:r>
            <a:r>
              <a:rPr lang="en" sz="1200" i="1">
                <a:solidFill>
                  <a:srgbClr val="000000"/>
                </a:solidFill>
                <a:latin typeface="Calibri"/>
                <a:ea typeface="Calibri"/>
                <a:cs typeface="Calibri"/>
                <a:sym typeface="Calibri"/>
              </a:rPr>
              <a:t>What is a Bionic Eye and How Does it Work? </a:t>
            </a:r>
            <a:r>
              <a:rPr lang="en" sz="1200">
                <a:solidFill>
                  <a:srgbClr val="000000"/>
                </a:solidFill>
                <a:latin typeface="Calibri"/>
                <a:ea typeface="Calibri"/>
                <a:cs typeface="Calibri"/>
                <a:sym typeface="Calibri"/>
              </a:rPr>
              <a:t>. Retrieved from What is a Bionic Eye and How Does it Work? : https://www.electricaltechnology.org/2019/11/bionic-eye.html</a:t>
            </a:r>
            <a:endParaRPr sz="1200">
              <a:solidFill>
                <a:srgbClr val="000000"/>
              </a:solidFill>
              <a:latin typeface="Calibri"/>
              <a:ea typeface="Calibri"/>
              <a:cs typeface="Calibri"/>
              <a:sym typeface="Calibri"/>
            </a:endParaRPr>
          </a:p>
          <a:p>
            <a:pPr marL="914400" lvl="0" indent="-457200" algn="l" rtl="0">
              <a:lnSpc>
                <a:spcPct val="115000"/>
              </a:lnSpc>
              <a:spcBef>
                <a:spcPts val="0"/>
              </a:spcBef>
              <a:spcAft>
                <a:spcPts val="0"/>
              </a:spcAft>
              <a:buNone/>
            </a:pPr>
            <a:r>
              <a:rPr lang="en" sz="1200">
                <a:solidFill>
                  <a:srgbClr val="000000"/>
                </a:solidFill>
                <a:latin typeface="Calibri"/>
                <a:ea typeface="Calibri"/>
                <a:cs typeface="Calibri"/>
                <a:sym typeface="Calibri"/>
              </a:rPr>
              <a:t>Graduate School of Biomedical Engineering, UNSW. (2022). </a:t>
            </a:r>
            <a:r>
              <a:rPr lang="en" sz="1200" i="1">
                <a:solidFill>
                  <a:srgbClr val="000000"/>
                </a:solidFill>
                <a:latin typeface="Calibri"/>
                <a:ea typeface="Calibri"/>
                <a:cs typeface="Calibri"/>
                <a:sym typeface="Calibri"/>
              </a:rPr>
              <a:t>Bionic eye implant</a:t>
            </a:r>
            <a:r>
              <a:rPr lang="en" sz="1200">
                <a:solidFill>
                  <a:srgbClr val="000000"/>
                </a:solidFill>
                <a:latin typeface="Calibri"/>
                <a:ea typeface="Calibri"/>
                <a:cs typeface="Calibri"/>
                <a:sym typeface="Calibri"/>
              </a:rPr>
              <a:t>. Retrieved from https://www.unsw.edu.au/engineering/our-schools/biomedical-engineering/our-research/research-areas/bionics/bionic-eye-implant</a:t>
            </a:r>
            <a:endParaRPr sz="1200">
              <a:solidFill>
                <a:srgbClr val="000000"/>
              </a:solidFill>
              <a:latin typeface="Calibri"/>
              <a:ea typeface="Calibri"/>
              <a:cs typeface="Calibri"/>
              <a:sym typeface="Calibri"/>
            </a:endParaRPr>
          </a:p>
          <a:p>
            <a:pPr marL="914400" lvl="0" indent="-457200" algn="l" rtl="0">
              <a:lnSpc>
                <a:spcPct val="115000"/>
              </a:lnSpc>
              <a:spcBef>
                <a:spcPts val="0"/>
              </a:spcBef>
              <a:spcAft>
                <a:spcPts val="0"/>
              </a:spcAft>
              <a:buNone/>
            </a:pPr>
            <a:r>
              <a:rPr lang="en" sz="1200">
                <a:solidFill>
                  <a:srgbClr val="000000"/>
                </a:solidFill>
                <a:latin typeface="Calibri"/>
                <a:ea typeface="Calibri"/>
                <a:cs typeface="Calibri"/>
                <a:sym typeface="Calibri"/>
              </a:rPr>
              <a:t>Health Direct. (2021). </a:t>
            </a:r>
            <a:r>
              <a:rPr lang="en" sz="1200" i="1">
                <a:solidFill>
                  <a:srgbClr val="000000"/>
                </a:solidFill>
                <a:latin typeface="Calibri"/>
                <a:ea typeface="Calibri"/>
                <a:cs typeface="Calibri"/>
                <a:sym typeface="Calibri"/>
              </a:rPr>
              <a:t>Long-sightedness (hyperopia)</a:t>
            </a:r>
            <a:r>
              <a:rPr lang="en" sz="1200">
                <a:solidFill>
                  <a:srgbClr val="000000"/>
                </a:solidFill>
                <a:latin typeface="Calibri"/>
                <a:ea typeface="Calibri"/>
                <a:cs typeface="Calibri"/>
                <a:sym typeface="Calibri"/>
              </a:rPr>
              <a:t>. Retrieved from https://www.healthdirect.gov.au/long-sightedness-hyperopia</a:t>
            </a: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
        <p:nvSpPr>
          <p:cNvPr id="176" name="Google Shape;176;p2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Bibliography</a:t>
            </a:r>
            <a:endParaRPr/>
          </a:p>
        </p:txBody>
      </p:sp>
      <p:sp>
        <p:nvSpPr>
          <p:cNvPr id="182" name="Google Shape;182;p26"/>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914400" lvl="0" indent="-457200" algn="l" rtl="0">
              <a:lnSpc>
                <a:spcPct val="115000"/>
              </a:lnSpc>
              <a:spcBef>
                <a:spcPts val="0"/>
              </a:spcBef>
              <a:spcAft>
                <a:spcPts val="0"/>
              </a:spcAft>
              <a:buNone/>
            </a:pPr>
            <a:r>
              <a:rPr lang="en" sz="1200">
                <a:solidFill>
                  <a:srgbClr val="000000"/>
                </a:solidFill>
                <a:latin typeface="Calibri"/>
                <a:ea typeface="Calibri"/>
                <a:cs typeface="Calibri"/>
                <a:sym typeface="Calibri"/>
              </a:rPr>
              <a:t>Heiting, G. (2022). </a:t>
            </a:r>
            <a:r>
              <a:rPr lang="en" sz="1200" i="1">
                <a:solidFill>
                  <a:srgbClr val="000000"/>
                </a:solidFill>
                <a:latin typeface="Calibri"/>
                <a:ea typeface="Calibri"/>
                <a:cs typeface="Calibri"/>
                <a:sym typeface="Calibri"/>
              </a:rPr>
              <a:t>Eye refraction and function: How does the eye work?</a:t>
            </a:r>
            <a:r>
              <a:rPr lang="en" sz="1200">
                <a:solidFill>
                  <a:srgbClr val="000000"/>
                </a:solidFill>
                <a:latin typeface="Calibri"/>
                <a:ea typeface="Calibri"/>
                <a:cs typeface="Calibri"/>
                <a:sym typeface="Calibri"/>
              </a:rPr>
              <a:t> Retrieved from https://www.allaboutvision.com/en-au/eye-exam/refraction/</a:t>
            </a:r>
            <a:endParaRPr sz="1200">
              <a:solidFill>
                <a:srgbClr val="000000"/>
              </a:solidFill>
              <a:latin typeface="Calibri"/>
              <a:ea typeface="Calibri"/>
              <a:cs typeface="Calibri"/>
              <a:sym typeface="Calibri"/>
            </a:endParaRPr>
          </a:p>
          <a:p>
            <a:pPr marL="914400" lvl="0" indent="-457200" algn="l" rtl="0">
              <a:lnSpc>
                <a:spcPct val="115000"/>
              </a:lnSpc>
              <a:spcBef>
                <a:spcPts val="0"/>
              </a:spcBef>
              <a:spcAft>
                <a:spcPts val="0"/>
              </a:spcAft>
              <a:buNone/>
            </a:pPr>
            <a:r>
              <a:rPr lang="en" sz="1200">
                <a:solidFill>
                  <a:srgbClr val="000000"/>
                </a:solidFill>
                <a:latin typeface="Calibri"/>
                <a:ea typeface="Calibri"/>
                <a:cs typeface="Calibri"/>
                <a:sym typeface="Calibri"/>
              </a:rPr>
              <a:t>Mayo Clinic. (2022). </a:t>
            </a:r>
            <a:r>
              <a:rPr lang="en" sz="1200" i="1">
                <a:solidFill>
                  <a:srgbClr val="000000"/>
                </a:solidFill>
                <a:latin typeface="Calibri"/>
                <a:ea typeface="Calibri"/>
                <a:cs typeface="Calibri"/>
                <a:sym typeface="Calibri"/>
              </a:rPr>
              <a:t>Nearsightedness</a:t>
            </a:r>
            <a:r>
              <a:rPr lang="en" sz="1200">
                <a:solidFill>
                  <a:srgbClr val="000000"/>
                </a:solidFill>
                <a:latin typeface="Calibri"/>
                <a:ea typeface="Calibri"/>
                <a:cs typeface="Calibri"/>
                <a:sym typeface="Calibri"/>
              </a:rPr>
              <a:t>. Retrieved from Nearsightedness: https://www.mayoclinic.org/diseases-conditions/nearsightedness/symptoms-causes/syc-20375556#:~:text=Nearsightedness%20(myopia)%20is%20a%20common,to%20bend%20(refract)%20inaccurately</a:t>
            </a:r>
            <a:endParaRPr sz="1200">
              <a:solidFill>
                <a:srgbClr val="000000"/>
              </a:solidFill>
              <a:latin typeface="Calibri"/>
              <a:ea typeface="Calibri"/>
              <a:cs typeface="Calibri"/>
              <a:sym typeface="Calibri"/>
            </a:endParaRPr>
          </a:p>
          <a:p>
            <a:pPr marL="914400" lvl="0" indent="-457200" algn="l" rtl="0">
              <a:lnSpc>
                <a:spcPct val="115000"/>
              </a:lnSpc>
              <a:spcBef>
                <a:spcPts val="0"/>
              </a:spcBef>
              <a:spcAft>
                <a:spcPts val="0"/>
              </a:spcAft>
              <a:buNone/>
            </a:pPr>
            <a:r>
              <a:rPr lang="en" sz="1200">
                <a:solidFill>
                  <a:srgbClr val="000000"/>
                </a:solidFill>
                <a:latin typeface="Calibri"/>
                <a:ea typeface="Calibri"/>
                <a:cs typeface="Calibri"/>
                <a:sym typeface="Calibri"/>
              </a:rPr>
              <a:t>National Eye Institute. (2022). </a:t>
            </a:r>
            <a:r>
              <a:rPr lang="en" sz="1200" i="1">
                <a:solidFill>
                  <a:srgbClr val="000000"/>
                </a:solidFill>
                <a:latin typeface="Calibri"/>
                <a:ea typeface="Calibri"/>
                <a:cs typeface="Calibri"/>
                <a:sym typeface="Calibri"/>
              </a:rPr>
              <a:t>How the Eyes Work</a:t>
            </a:r>
            <a:r>
              <a:rPr lang="en" sz="1200">
                <a:solidFill>
                  <a:srgbClr val="000000"/>
                </a:solidFill>
                <a:latin typeface="Calibri"/>
                <a:ea typeface="Calibri"/>
                <a:cs typeface="Calibri"/>
                <a:sym typeface="Calibri"/>
              </a:rPr>
              <a:t>. Retrieved from https://www.nei.nih.gov/learn-about-eye-health/healthy-vision/how-eyes-work#:~:text=When%20light%20hits%20the%20retina,into%20the%20images%20you%20see</a:t>
            </a:r>
            <a:endParaRPr sz="1200">
              <a:solidFill>
                <a:srgbClr val="000000"/>
              </a:solidFill>
              <a:latin typeface="Calibri"/>
              <a:ea typeface="Calibri"/>
              <a:cs typeface="Calibri"/>
              <a:sym typeface="Calibri"/>
            </a:endParaRPr>
          </a:p>
          <a:p>
            <a:pPr marL="914400" lvl="0" indent="-457200" algn="l" rtl="0">
              <a:lnSpc>
                <a:spcPct val="115000"/>
              </a:lnSpc>
              <a:spcBef>
                <a:spcPts val="0"/>
              </a:spcBef>
              <a:spcAft>
                <a:spcPts val="0"/>
              </a:spcAft>
              <a:buNone/>
            </a:pPr>
            <a:r>
              <a:rPr lang="en" sz="1200">
                <a:solidFill>
                  <a:srgbClr val="000000"/>
                </a:solidFill>
                <a:latin typeface="Calibri"/>
                <a:ea typeface="Calibri"/>
                <a:cs typeface="Calibri"/>
                <a:sym typeface="Calibri"/>
              </a:rPr>
              <a:t>NHS. (2022). </a:t>
            </a:r>
            <a:r>
              <a:rPr lang="en" sz="1200" i="1">
                <a:solidFill>
                  <a:srgbClr val="000000"/>
                </a:solidFill>
                <a:latin typeface="Calibri"/>
                <a:ea typeface="Calibri"/>
                <a:cs typeface="Calibri"/>
                <a:sym typeface="Calibri"/>
              </a:rPr>
              <a:t>Overview -Long-sightedness </a:t>
            </a:r>
            <a:r>
              <a:rPr lang="en" sz="1200">
                <a:solidFill>
                  <a:srgbClr val="000000"/>
                </a:solidFill>
                <a:latin typeface="Calibri"/>
                <a:ea typeface="Calibri"/>
                <a:cs typeface="Calibri"/>
                <a:sym typeface="Calibri"/>
              </a:rPr>
              <a:t>. Retrieved from Overview -Long-sightedness : https://www.nhs.uk/conditions/long-sightedness/#:~:text=Causes%20of%20long%2Dsightedness&amp;text=the%20eyeball%20is%20too%20short,is%20unable%20to%20focus%20properly</a:t>
            </a:r>
            <a:endParaRPr sz="1200">
              <a:solidFill>
                <a:srgbClr val="000000"/>
              </a:solidFill>
              <a:latin typeface="Calibri"/>
              <a:ea typeface="Calibri"/>
              <a:cs typeface="Calibri"/>
              <a:sym typeface="Calibri"/>
            </a:endParaRPr>
          </a:p>
          <a:p>
            <a:pPr marL="914400" lvl="0" indent="-457200" algn="l" rtl="0">
              <a:lnSpc>
                <a:spcPct val="115000"/>
              </a:lnSpc>
              <a:spcBef>
                <a:spcPts val="0"/>
              </a:spcBef>
              <a:spcAft>
                <a:spcPts val="0"/>
              </a:spcAft>
              <a:buNone/>
            </a:pPr>
            <a:r>
              <a:rPr lang="en" sz="1200">
                <a:solidFill>
                  <a:srgbClr val="000000"/>
                </a:solidFill>
                <a:latin typeface="Calibri"/>
                <a:ea typeface="Calibri"/>
                <a:cs typeface="Calibri"/>
                <a:sym typeface="Calibri"/>
              </a:rPr>
              <a:t>Sonia Kelley, O. M. (2022). </a:t>
            </a:r>
            <a:r>
              <a:rPr lang="en" sz="1200" i="1">
                <a:solidFill>
                  <a:srgbClr val="000000"/>
                </a:solidFill>
                <a:latin typeface="Calibri"/>
                <a:ea typeface="Calibri"/>
                <a:cs typeface="Calibri"/>
                <a:sym typeface="Calibri"/>
              </a:rPr>
              <a:t>How does a concave lens correct nearsightedness?</a:t>
            </a:r>
            <a:r>
              <a:rPr lang="en" sz="1200">
                <a:solidFill>
                  <a:srgbClr val="000000"/>
                </a:solidFill>
                <a:latin typeface="Calibri"/>
                <a:ea typeface="Calibri"/>
                <a:cs typeface="Calibri"/>
                <a:sym typeface="Calibri"/>
              </a:rPr>
              <a:t> Retrieved from https://www.allaboutvision.com/conditions/refractive-errors/how-lenses-correct-myopia/</a:t>
            </a: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
        <p:nvSpPr>
          <p:cNvPr id="183" name="Google Shape;183;p2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100"/>
              <a:t>Study Design Dot Points</a:t>
            </a:r>
            <a:endParaRPr sz="2100"/>
          </a:p>
        </p:txBody>
      </p:sp>
      <p:sp>
        <p:nvSpPr>
          <p:cNvPr id="78" name="Google Shape;78;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79" name="Google Shape;79;p13"/>
          <p:cNvSpPr txBox="1">
            <a:spLocks noGrp="1"/>
          </p:cNvSpPr>
          <p:nvPr>
            <p:ph type="body" idx="4294967295"/>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Clr>
                <a:schemeClr val="dk1"/>
              </a:buClr>
              <a:buSzPts val="2000"/>
              <a:buChar char="-"/>
            </a:pPr>
            <a:r>
              <a:rPr lang="en" sz="2000"/>
              <a:t>Model </a:t>
            </a:r>
            <a:r>
              <a:rPr lang="en" sz="2000">
                <a:solidFill>
                  <a:srgbClr val="000000"/>
                </a:solidFill>
              </a:rPr>
              <a:t>and explain human vision as refraction at a spherical surface with an adjusting lens </a:t>
            </a:r>
            <a:endParaRPr sz="2000"/>
          </a:p>
          <a:p>
            <a:pPr marL="457200" lvl="0" indent="-355600" algn="l" rtl="0">
              <a:lnSpc>
                <a:spcPct val="115000"/>
              </a:lnSpc>
              <a:spcBef>
                <a:spcPts val="0"/>
              </a:spcBef>
              <a:spcAft>
                <a:spcPts val="0"/>
              </a:spcAft>
              <a:buClr>
                <a:srgbClr val="000000"/>
              </a:buClr>
              <a:buSzPts val="2000"/>
              <a:buChar char="-"/>
            </a:pPr>
            <a:r>
              <a:rPr lang="en" sz="2000">
                <a:solidFill>
                  <a:srgbClr val="000000"/>
                </a:solidFill>
              </a:rPr>
              <a:t>distinguish between short-sightedness and long-sightedness, and explain their correction by concave and convex lenses, respectively </a:t>
            </a:r>
            <a:endParaRPr sz="2000">
              <a:solidFill>
                <a:srgbClr val="000000"/>
              </a:solidFill>
            </a:endParaRPr>
          </a:p>
          <a:p>
            <a:pPr marL="457200" lvl="0" indent="-355600" algn="l" rtl="0">
              <a:lnSpc>
                <a:spcPct val="115000"/>
              </a:lnSpc>
              <a:spcBef>
                <a:spcPts val="0"/>
              </a:spcBef>
              <a:spcAft>
                <a:spcPts val="0"/>
              </a:spcAft>
              <a:buClr>
                <a:schemeClr val="dk1"/>
              </a:buClr>
              <a:buSzPts val="2000"/>
              <a:buChar char="-"/>
            </a:pPr>
            <a:r>
              <a:rPr lang="en" sz="2000">
                <a:solidFill>
                  <a:srgbClr val="000000"/>
                </a:solidFill>
              </a:rPr>
              <a:t>investigate the operation of the bionic eye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does Human Vision Work?</a:t>
            </a:r>
            <a:endParaRPr/>
          </a:p>
        </p:txBody>
      </p:sp>
      <p:sp>
        <p:nvSpPr>
          <p:cNvPr id="85" name="Google Shape;85;p14"/>
          <p:cNvSpPr txBox="1">
            <a:spLocks noGrp="1"/>
          </p:cNvSpPr>
          <p:nvPr>
            <p:ph type="body" idx="1"/>
          </p:nvPr>
        </p:nvSpPr>
        <p:spPr>
          <a:xfrm>
            <a:off x="620100" y="1010725"/>
            <a:ext cx="3722700" cy="357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In order to see, we must have light, the light rays that pass through a lens and other eye structures is bent/ refracted. </a:t>
            </a:r>
            <a:endParaRPr sz="18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Refraction occurs in the eye when certain eye structures refract the light rays to a particular point of focus at the back of the eye which is essential for sharp vision. </a:t>
            </a:r>
            <a:endParaRPr sz="1800">
              <a:solidFill>
                <a:srgbClr val="000000"/>
              </a:solidFill>
            </a:endParaRPr>
          </a:p>
          <a:p>
            <a:pPr marL="457200" lvl="0" indent="0" algn="l" rtl="0">
              <a:lnSpc>
                <a:spcPct val="115000"/>
              </a:lnSpc>
              <a:spcBef>
                <a:spcPts val="0"/>
              </a:spcBef>
              <a:spcAft>
                <a:spcPts val="0"/>
              </a:spcAft>
              <a:buNone/>
            </a:pPr>
            <a:endParaRPr sz="1800"/>
          </a:p>
        </p:txBody>
      </p:sp>
      <p:sp>
        <p:nvSpPr>
          <p:cNvPr id="86" name="Google Shape;86;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87" name="Google Shape;87;p14"/>
          <p:cNvPicPr preferRelativeResize="0"/>
          <p:nvPr/>
        </p:nvPicPr>
        <p:blipFill rotWithShape="1">
          <a:blip r:embed="rId3">
            <a:alphaModFix/>
          </a:blip>
          <a:srcRect t="9132"/>
          <a:stretch/>
        </p:blipFill>
        <p:spPr>
          <a:xfrm>
            <a:off x="4148700" y="1836975"/>
            <a:ext cx="4898575" cy="2503800"/>
          </a:xfrm>
          <a:prstGeom prst="rect">
            <a:avLst/>
          </a:prstGeom>
          <a:noFill/>
          <a:ln>
            <a:noFill/>
          </a:ln>
        </p:spPr>
      </p:pic>
      <p:sp>
        <p:nvSpPr>
          <p:cNvPr id="88" name="Google Shape;88;p14"/>
          <p:cNvSpPr txBox="1"/>
          <p:nvPr/>
        </p:nvSpPr>
        <p:spPr>
          <a:xfrm>
            <a:off x="4663050" y="1582625"/>
            <a:ext cx="334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Anatomy of the Eye</a:t>
            </a:r>
            <a:endParaRPr>
              <a:latin typeface="Source Sans Pro"/>
              <a:ea typeface="Source Sans Pro"/>
              <a:cs typeface="Source Sans Pro"/>
              <a:sym typeface="Source Sans Pro"/>
            </a:endParaRPr>
          </a:p>
        </p:txBody>
      </p:sp>
      <p:sp>
        <p:nvSpPr>
          <p:cNvPr id="89" name="Google Shape;89;p14"/>
          <p:cNvSpPr txBox="1"/>
          <p:nvPr/>
        </p:nvSpPr>
        <p:spPr>
          <a:xfrm>
            <a:off x="4898575" y="4455825"/>
            <a:ext cx="38718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hlink"/>
                </a:solidFill>
                <a:latin typeface="Source Sans Pro"/>
                <a:ea typeface="Source Sans Pro"/>
                <a:cs typeface="Source Sans Pro"/>
                <a:sym typeface="Source Sans Pro"/>
                <a:hlinkClick r:id="rId4"/>
              </a:rPr>
              <a:t>https://www.thoughtco.com/how-the-human-eye-works-4155646</a:t>
            </a:r>
            <a:endParaRPr sz="1300">
              <a:latin typeface="Source Sans Pro"/>
              <a:ea typeface="Source Sans Pro"/>
              <a:cs typeface="Source Sans Pro"/>
              <a:sym typeface="Source Sans Pro"/>
            </a:endParaRPr>
          </a:p>
          <a:p>
            <a:pPr marL="0" lvl="0" indent="0" algn="l" rtl="0">
              <a:spcBef>
                <a:spcPts val="0"/>
              </a:spcBef>
              <a:spcAft>
                <a:spcPts val="0"/>
              </a:spcAft>
              <a:buNone/>
            </a:pPr>
            <a:endParaRPr sz="13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does Human Vision Work?</a:t>
            </a:r>
            <a:endParaRPr/>
          </a:p>
        </p:txBody>
      </p:sp>
      <p:sp>
        <p:nvSpPr>
          <p:cNvPr id="95" name="Google Shape;95;p15"/>
          <p:cNvSpPr txBox="1">
            <a:spLocks noGrp="1"/>
          </p:cNvSpPr>
          <p:nvPr>
            <p:ph type="body" idx="1"/>
          </p:nvPr>
        </p:nvSpPr>
        <p:spPr>
          <a:xfrm>
            <a:off x="786150" y="1176250"/>
            <a:ext cx="7809600" cy="35736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000000"/>
              </a:buClr>
              <a:buSzPts val="1900"/>
              <a:buAutoNum type="arabicPeriod"/>
            </a:pPr>
            <a:r>
              <a:rPr lang="en" sz="1800">
                <a:solidFill>
                  <a:srgbClr val="000000"/>
                </a:solidFill>
              </a:rPr>
              <a:t>Light passes through the cornea (clear front layer of the eye). The cornea helps the eye to focus by bending the light rays. </a:t>
            </a:r>
            <a:endParaRPr sz="1800">
              <a:solidFill>
                <a:srgbClr val="000000"/>
              </a:solidFill>
            </a:endParaRPr>
          </a:p>
          <a:p>
            <a:pPr marL="457200" lvl="0" indent="-349250" algn="l" rtl="0">
              <a:lnSpc>
                <a:spcPct val="115000"/>
              </a:lnSpc>
              <a:spcBef>
                <a:spcPts val="0"/>
              </a:spcBef>
              <a:spcAft>
                <a:spcPts val="0"/>
              </a:spcAft>
              <a:buClr>
                <a:srgbClr val="000000"/>
              </a:buClr>
              <a:buSzPts val="1900"/>
              <a:buAutoNum type="arabicPeriod"/>
            </a:pPr>
            <a:r>
              <a:rPr lang="en" sz="1800">
                <a:solidFill>
                  <a:srgbClr val="000000"/>
                </a:solidFill>
              </a:rPr>
              <a:t>Some of this light enters through the pupil, and the iris controls how much light the pupil lets in. </a:t>
            </a:r>
            <a:endParaRPr sz="1800">
              <a:solidFill>
                <a:srgbClr val="000000"/>
              </a:solidFill>
            </a:endParaRPr>
          </a:p>
          <a:p>
            <a:pPr marL="457200" lvl="0" indent="-349250" algn="l" rtl="0">
              <a:lnSpc>
                <a:spcPct val="115000"/>
              </a:lnSpc>
              <a:spcBef>
                <a:spcPts val="0"/>
              </a:spcBef>
              <a:spcAft>
                <a:spcPts val="0"/>
              </a:spcAft>
              <a:buClr>
                <a:srgbClr val="000000"/>
              </a:buClr>
              <a:buSzPts val="1900"/>
              <a:buAutoNum type="arabicPeriod"/>
            </a:pPr>
            <a:r>
              <a:rPr lang="en" sz="1800">
                <a:solidFill>
                  <a:srgbClr val="000000"/>
                </a:solidFill>
              </a:rPr>
              <a:t>Light passes through the lens, and works together with the cornea to focus light onto the retina. </a:t>
            </a:r>
            <a:endParaRPr sz="1800">
              <a:solidFill>
                <a:srgbClr val="000000"/>
              </a:solidFill>
            </a:endParaRPr>
          </a:p>
          <a:p>
            <a:pPr marL="457200" lvl="0" indent="-349250" algn="l" rtl="0">
              <a:lnSpc>
                <a:spcPct val="115000"/>
              </a:lnSpc>
              <a:spcBef>
                <a:spcPts val="0"/>
              </a:spcBef>
              <a:spcAft>
                <a:spcPts val="0"/>
              </a:spcAft>
              <a:buClr>
                <a:srgbClr val="000000"/>
              </a:buClr>
              <a:buSzPts val="1900"/>
              <a:buAutoNum type="arabicPeriod"/>
            </a:pPr>
            <a:r>
              <a:rPr lang="en" sz="1800">
                <a:solidFill>
                  <a:srgbClr val="000000"/>
                </a:solidFill>
              </a:rPr>
              <a:t>When light hits the retina, photoreceptors turn the light into electrical signals. </a:t>
            </a:r>
            <a:endParaRPr sz="1800">
              <a:solidFill>
                <a:srgbClr val="000000"/>
              </a:solidFill>
            </a:endParaRPr>
          </a:p>
          <a:p>
            <a:pPr marL="457200" lvl="0" indent="-304800" algn="l" rtl="0">
              <a:lnSpc>
                <a:spcPct val="115000"/>
              </a:lnSpc>
              <a:spcBef>
                <a:spcPts val="0"/>
              </a:spcBef>
              <a:spcAft>
                <a:spcPts val="0"/>
              </a:spcAft>
              <a:buClr>
                <a:srgbClr val="000000"/>
              </a:buClr>
              <a:buSzPts val="1200"/>
              <a:buFont typeface="Arial"/>
              <a:buAutoNum type="arabicPeriod"/>
            </a:pPr>
            <a:r>
              <a:rPr lang="en" sz="1800">
                <a:solidFill>
                  <a:srgbClr val="000000"/>
                </a:solidFill>
              </a:rPr>
              <a:t>Electric signals travel from the retina to the optic nerve of the brain. The brain then turns these signals into images you can see</a:t>
            </a:r>
            <a:r>
              <a:rPr lang="en" sz="1100">
                <a:solidFill>
                  <a:srgbClr val="000000"/>
                </a:solidFill>
                <a:latin typeface="Arial"/>
                <a:ea typeface="Arial"/>
                <a:cs typeface="Arial"/>
                <a:sym typeface="Arial"/>
              </a:rPr>
              <a:t>. </a:t>
            </a:r>
            <a:endParaRPr sz="1800">
              <a:solidFill>
                <a:srgbClr val="000000"/>
              </a:solidFill>
            </a:endParaRPr>
          </a:p>
          <a:p>
            <a:pPr marL="0" lvl="0" indent="0" algn="l" rtl="0">
              <a:lnSpc>
                <a:spcPct val="115000"/>
              </a:lnSpc>
              <a:spcBef>
                <a:spcPts val="0"/>
              </a:spcBef>
              <a:spcAft>
                <a:spcPts val="0"/>
              </a:spcAft>
              <a:buNone/>
            </a:pPr>
            <a:endParaRPr sz="1800">
              <a:solidFill>
                <a:srgbClr val="000000"/>
              </a:solidFill>
            </a:endParaRPr>
          </a:p>
          <a:p>
            <a:pPr marL="457200" lvl="0" indent="0" algn="l" rtl="0">
              <a:lnSpc>
                <a:spcPct val="115000"/>
              </a:lnSpc>
              <a:spcBef>
                <a:spcPts val="0"/>
              </a:spcBef>
              <a:spcAft>
                <a:spcPts val="0"/>
              </a:spcAft>
              <a:buNone/>
            </a:pPr>
            <a:endParaRPr sz="1800"/>
          </a:p>
        </p:txBody>
      </p:sp>
      <p:sp>
        <p:nvSpPr>
          <p:cNvPr id="96" name="Google Shape;96;p1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Short- Sightedness (Myopia)</a:t>
            </a:r>
            <a:endParaRPr/>
          </a:p>
        </p:txBody>
      </p:sp>
      <p:sp>
        <p:nvSpPr>
          <p:cNvPr id="102" name="Google Shape;102;p16"/>
          <p:cNvSpPr txBox="1">
            <a:spLocks noGrp="1"/>
          </p:cNvSpPr>
          <p:nvPr>
            <p:ph type="body" idx="1"/>
          </p:nvPr>
        </p:nvSpPr>
        <p:spPr>
          <a:xfrm>
            <a:off x="626000" y="1280550"/>
            <a:ext cx="5007300" cy="35736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Myopia, causes close objects to seem clear, while distant ones to appear blurry. It happens when light rays incorrectly bend (refract) due to the shape of the eye or specific parts of the eye. The retina is the area on the back of the eye where light should be directed, however it is actually focused in front of the retina, causing Myopia.</a:t>
            </a:r>
            <a:endParaRPr sz="1100">
              <a:solidFill>
                <a:srgbClr val="000000"/>
              </a:solidFill>
              <a:latin typeface="Arial"/>
              <a:ea typeface="Arial"/>
              <a:cs typeface="Arial"/>
              <a:sym typeface="Arial"/>
            </a:endParaRPr>
          </a:p>
          <a:p>
            <a:pPr marL="91440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457200" lvl="0" indent="-298450" algn="l" rtl="0">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A factor contributing to shortsightedness is an eyeball with a cornea or lens that is excessively bent relative to its length, or the eyeball is too long. Myopia can occasionally develop as a result of a mix of these causes.</a:t>
            </a:r>
            <a:endParaRPr sz="1100">
              <a:solidFill>
                <a:srgbClr val="000000"/>
              </a:solidFill>
              <a:latin typeface="Arial"/>
              <a:ea typeface="Arial"/>
              <a:cs typeface="Arial"/>
              <a:sym typeface="Arial"/>
            </a:endParaRPr>
          </a:p>
          <a:p>
            <a:pPr marL="91440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457200" lvl="0" indent="-298450" algn="l" rtl="0">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Myopia often manifests in early childhood, and if one of your parents has the condition, your chances may be increased. Shortsightedness often stabilises in early adulthood, but it can occasionally worsen as people become older.</a:t>
            </a:r>
            <a:endParaRPr sz="11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103" name="Google Shape;103;p1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104" name="Google Shape;104;p16"/>
          <p:cNvPicPr preferRelativeResize="0"/>
          <p:nvPr/>
        </p:nvPicPr>
        <p:blipFill>
          <a:blip r:embed="rId3">
            <a:alphaModFix/>
          </a:blip>
          <a:stretch>
            <a:fillRect/>
          </a:stretch>
        </p:blipFill>
        <p:spPr>
          <a:xfrm>
            <a:off x="5793450" y="804437"/>
            <a:ext cx="3256401" cy="3534625"/>
          </a:xfrm>
          <a:prstGeom prst="rect">
            <a:avLst/>
          </a:prstGeom>
          <a:noFill/>
          <a:ln>
            <a:noFill/>
          </a:ln>
        </p:spPr>
      </p:pic>
      <p:sp>
        <p:nvSpPr>
          <p:cNvPr id="105" name="Google Shape;105;p16"/>
          <p:cNvSpPr txBox="1"/>
          <p:nvPr/>
        </p:nvSpPr>
        <p:spPr>
          <a:xfrm>
            <a:off x="5820100" y="4286250"/>
            <a:ext cx="3203100" cy="10620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1100"/>
              <a:t>Near sighted vs normal vision expected focal point </a:t>
            </a:r>
            <a:r>
              <a:rPr lang="en" sz="700" u="sng">
                <a:solidFill>
                  <a:schemeClr val="accent1"/>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https://www.mayoclinic.org/diseases-conditions/nearsightedness/symptoms-causes/syc-20375556#:~:text=Nearsightedness%20(myopia)%20is%20a%20common,to%20bend%20(refract)%20inaccurately</a:t>
            </a:r>
            <a:r>
              <a:rPr lang="en" sz="700">
                <a:solidFill>
                  <a:schemeClr val="dk1"/>
                </a:solidFill>
                <a:latin typeface="Source Sans Pro"/>
                <a:ea typeface="Source Sans Pro"/>
                <a:cs typeface="Source Sans Pro"/>
                <a:sym typeface="Source Sans Pro"/>
              </a:rPr>
              <a:t>.</a:t>
            </a:r>
            <a:endParaRPr sz="7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Short- Sightedness (Myopia)- Concave Lenses</a:t>
            </a:r>
            <a:endParaRPr/>
          </a:p>
        </p:txBody>
      </p:sp>
      <p:sp>
        <p:nvSpPr>
          <p:cNvPr id="111" name="Google Shape;111;p17"/>
          <p:cNvSpPr txBox="1">
            <a:spLocks noGrp="1"/>
          </p:cNvSpPr>
          <p:nvPr>
            <p:ph type="body" idx="1"/>
          </p:nvPr>
        </p:nvSpPr>
        <p:spPr>
          <a:xfrm>
            <a:off x="786150" y="1261700"/>
            <a:ext cx="4771800" cy="3573600"/>
          </a:xfrm>
          <a:prstGeom prst="rect">
            <a:avLst/>
          </a:prstGeom>
        </p:spPr>
        <p:txBody>
          <a:bodyPr spcFirstLastPara="1" wrap="square" lIns="91425" tIns="91425" rIns="91425" bIns="91425" anchor="t" anchorCtr="0">
            <a:noAutofit/>
          </a:bodyPr>
          <a:lstStyle/>
          <a:p>
            <a:pPr marL="914400" lvl="0" indent="-298450" algn="l" rtl="0">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Concave lenses: One or both lens surfaces are bent inward. A person with short sightedness, focuses in before the back of the eye (retinal cells). The concave lens spreads the light rays apart so that  the rays arrive together in focus at the back of the eye. </a:t>
            </a:r>
            <a:endParaRPr sz="1100">
              <a:solidFill>
                <a:srgbClr val="000000"/>
              </a:solidFill>
              <a:latin typeface="Arial"/>
              <a:ea typeface="Arial"/>
              <a:cs typeface="Arial"/>
              <a:sym typeface="Arial"/>
            </a:endParaRPr>
          </a:p>
          <a:p>
            <a:pPr marL="914400" lvl="0" indent="-298450" algn="l" rtl="0">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Light rays that diverge as they enter the eyes through concave lenses (also known as negative lenses) arrive to a focus a bit further back, directly on the retina. This gives the brain a crystal-clear picture.</a:t>
            </a:r>
            <a:endParaRPr sz="1100">
              <a:solidFill>
                <a:srgbClr val="000000"/>
              </a:solidFill>
              <a:latin typeface="Arial"/>
              <a:ea typeface="Arial"/>
              <a:cs typeface="Arial"/>
              <a:sym typeface="Arial"/>
            </a:endParaRPr>
          </a:p>
          <a:p>
            <a:pPr marL="914400" lvl="0" indent="-298450" algn="l" rtl="0">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In a prism, light is always refracted towards the base. Since the broad base of a concave lens lies near the edges, entering light is diverged, or curved outward towards the borders of the lens. This results in a concave lens, which is a lens that is thicker at the edges and narrower in the centre.</a:t>
            </a:r>
            <a:endParaRPr sz="1100">
              <a:solidFill>
                <a:srgbClr val="000000"/>
              </a:solidFill>
              <a:latin typeface="Arial"/>
              <a:ea typeface="Arial"/>
              <a:cs typeface="Arial"/>
              <a:sym typeface="Arial"/>
            </a:endParaRPr>
          </a:p>
          <a:p>
            <a:pPr marL="91440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112" name="Google Shape;112;p1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113" name="Google Shape;113;p17"/>
          <p:cNvPicPr preferRelativeResize="0"/>
          <p:nvPr/>
        </p:nvPicPr>
        <p:blipFill>
          <a:blip r:embed="rId3">
            <a:alphaModFix/>
          </a:blip>
          <a:stretch>
            <a:fillRect/>
          </a:stretch>
        </p:blipFill>
        <p:spPr>
          <a:xfrm>
            <a:off x="6106000" y="1196400"/>
            <a:ext cx="1564100" cy="295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Long-Sightedness (Hyperopia/ Hypermetropia)</a:t>
            </a:r>
            <a:endParaRPr/>
          </a:p>
        </p:txBody>
      </p:sp>
      <p:sp>
        <p:nvSpPr>
          <p:cNvPr id="119" name="Google Shape;119;p18"/>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Char char="-"/>
            </a:pPr>
            <a:r>
              <a:rPr lang="en" sz="1400">
                <a:solidFill>
                  <a:srgbClr val="000000"/>
                </a:solidFill>
              </a:rPr>
              <a:t>Affects how you see close objects, but can see objects further away. </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Causes: when the eye does not focus the light on the retina properly because:</a:t>
            </a:r>
            <a:endParaRPr sz="1400">
              <a:solidFill>
                <a:srgbClr val="000000"/>
              </a:solidFill>
            </a:endParaRPr>
          </a:p>
          <a:p>
            <a:pPr marL="914400" lvl="0" indent="-317500" algn="l" rtl="0">
              <a:lnSpc>
                <a:spcPct val="115000"/>
              </a:lnSpc>
              <a:spcBef>
                <a:spcPts val="0"/>
              </a:spcBef>
              <a:spcAft>
                <a:spcPts val="0"/>
              </a:spcAft>
              <a:buClr>
                <a:srgbClr val="000000"/>
              </a:buClr>
              <a:buSzPts val="1400"/>
              <a:buAutoNum type="alphaLcParenR"/>
            </a:pPr>
            <a:r>
              <a:rPr lang="en" sz="1400">
                <a:solidFill>
                  <a:srgbClr val="000000"/>
                </a:solidFill>
              </a:rPr>
              <a:t>Eyeball too short</a:t>
            </a:r>
            <a:endParaRPr sz="1400">
              <a:solidFill>
                <a:srgbClr val="000000"/>
              </a:solidFill>
            </a:endParaRPr>
          </a:p>
          <a:p>
            <a:pPr marL="914400" lvl="0" indent="-317500" algn="l" rtl="0">
              <a:lnSpc>
                <a:spcPct val="115000"/>
              </a:lnSpc>
              <a:spcBef>
                <a:spcPts val="0"/>
              </a:spcBef>
              <a:spcAft>
                <a:spcPts val="0"/>
              </a:spcAft>
              <a:buClr>
                <a:srgbClr val="000000"/>
              </a:buClr>
              <a:buSzPts val="1400"/>
              <a:buAutoNum type="alphaLcParenR"/>
            </a:pPr>
            <a:r>
              <a:rPr lang="en" sz="1400">
                <a:solidFill>
                  <a:srgbClr val="000000"/>
                </a:solidFill>
              </a:rPr>
              <a:t>Cornea (transparent layer in front of the eye) is too flat</a:t>
            </a:r>
            <a:endParaRPr sz="1400">
              <a:solidFill>
                <a:srgbClr val="000000"/>
              </a:solidFill>
            </a:endParaRPr>
          </a:p>
          <a:p>
            <a:pPr marL="914400" lvl="0" indent="-317500" algn="l" rtl="0">
              <a:lnSpc>
                <a:spcPct val="115000"/>
              </a:lnSpc>
              <a:spcBef>
                <a:spcPts val="0"/>
              </a:spcBef>
              <a:spcAft>
                <a:spcPts val="0"/>
              </a:spcAft>
              <a:buClr>
                <a:srgbClr val="000000"/>
              </a:buClr>
              <a:buSzPts val="1400"/>
              <a:buAutoNum type="alphaLcParenR"/>
            </a:pPr>
            <a:r>
              <a:rPr lang="en" sz="1400">
                <a:solidFill>
                  <a:srgbClr val="000000"/>
                </a:solidFill>
              </a:rPr>
              <a:t>Lens inside the eye is unable to focus properly. </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occurs when light entering the eye concentrates behind the retina rather than on the retina, distorting the image. </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In an effort to focus light on the retina, the eye lens will naturally try to adapt by becoming more rounded. Vision blur occurs in hypermetropia patients because they are unable to properly adjust. </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The cornea is too flat, causing light rays to bend less, the eyeball is too short, or the lens cannot grow adequately round enough and therefore it lacks power.</a:t>
            </a:r>
            <a:endParaRPr sz="1400">
              <a:solidFill>
                <a:srgbClr val="000000"/>
              </a:solidFill>
            </a:endParaRPr>
          </a:p>
          <a:p>
            <a:pPr marL="0" lvl="0" indent="0" algn="l" rtl="0">
              <a:spcBef>
                <a:spcPts val="600"/>
              </a:spcBef>
              <a:spcAft>
                <a:spcPts val="0"/>
              </a:spcAft>
              <a:buNone/>
            </a:pPr>
            <a:endParaRPr/>
          </a:p>
        </p:txBody>
      </p:sp>
      <p:sp>
        <p:nvSpPr>
          <p:cNvPr id="120" name="Google Shape;120;p1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95650" y="308125"/>
            <a:ext cx="79623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Long-Sightedness (Hyperopia/Hypermetropia)- Convex Lenses</a:t>
            </a:r>
            <a:endParaRPr/>
          </a:p>
        </p:txBody>
      </p:sp>
      <p:sp>
        <p:nvSpPr>
          <p:cNvPr id="126" name="Google Shape;126;p19"/>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000000"/>
              </a:buClr>
              <a:buSzPts val="1300"/>
              <a:buChar char="-"/>
            </a:pPr>
            <a:r>
              <a:rPr lang="en" sz="1300">
                <a:solidFill>
                  <a:srgbClr val="000000"/>
                </a:solidFill>
              </a:rPr>
              <a:t>The focal point can be moved by inserting a convex lens to treat hypermetropia before the eye lens,  so that the light from a close object focuses on the retina to provide a clear image.</a:t>
            </a:r>
            <a:endParaRPr sz="1300">
              <a:solidFill>
                <a:srgbClr val="000000"/>
              </a:solidFill>
            </a:endParaRPr>
          </a:p>
          <a:p>
            <a:pPr marL="457200" lvl="0" indent="-311150" algn="l" rtl="0">
              <a:lnSpc>
                <a:spcPct val="115000"/>
              </a:lnSpc>
              <a:spcBef>
                <a:spcPts val="0"/>
              </a:spcBef>
              <a:spcAft>
                <a:spcPts val="0"/>
              </a:spcAft>
              <a:buClr>
                <a:srgbClr val="000000"/>
              </a:buClr>
              <a:buSzPts val="1300"/>
              <a:buChar char="-"/>
            </a:pPr>
            <a:r>
              <a:rPr lang="en" sz="1300">
                <a:solidFill>
                  <a:srgbClr val="000000"/>
                </a:solidFill>
              </a:rPr>
              <a:t>When a lens is convex, one or both of its surfaces curve outward, widening the divergence from the centre. </a:t>
            </a:r>
            <a:endParaRPr sz="1300">
              <a:solidFill>
                <a:srgbClr val="000000"/>
              </a:solidFill>
            </a:endParaRPr>
          </a:p>
          <a:p>
            <a:pPr marL="457200" lvl="0" indent="-311150" algn="l" rtl="0">
              <a:lnSpc>
                <a:spcPct val="115000"/>
              </a:lnSpc>
              <a:spcBef>
                <a:spcPts val="0"/>
              </a:spcBef>
              <a:spcAft>
                <a:spcPts val="0"/>
              </a:spcAft>
              <a:buClr>
                <a:srgbClr val="000000"/>
              </a:buClr>
              <a:buSzPts val="1300"/>
              <a:buChar char="-"/>
            </a:pPr>
            <a:r>
              <a:rPr lang="en" sz="1300">
                <a:solidFill>
                  <a:srgbClr val="000000"/>
                </a:solidFill>
              </a:rPr>
              <a:t>The convex lens pull the light rays together sooner, since the focus of a long-sighted individual is somewhat behind the back of the eye.</a:t>
            </a:r>
            <a:endParaRPr sz="1300">
              <a:solidFill>
                <a:srgbClr val="000000"/>
              </a:solidFill>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127" name="Google Shape;127;p19"/>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28" name="Google Shape;128;p19"/>
          <p:cNvPicPr preferRelativeResize="0"/>
          <p:nvPr/>
        </p:nvPicPr>
        <p:blipFill>
          <a:blip r:embed="rId3">
            <a:alphaModFix/>
          </a:blip>
          <a:stretch>
            <a:fillRect/>
          </a:stretch>
        </p:blipFill>
        <p:spPr>
          <a:xfrm>
            <a:off x="3532625" y="2816975"/>
            <a:ext cx="5036725" cy="2216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134" name="Google Shape;134;p20"/>
          <p:cNvPicPr preferRelativeResize="0"/>
          <p:nvPr/>
        </p:nvPicPr>
        <p:blipFill>
          <a:blip r:embed="rId3">
            <a:alphaModFix/>
          </a:blip>
          <a:stretch>
            <a:fillRect/>
          </a:stretch>
        </p:blipFill>
        <p:spPr>
          <a:xfrm>
            <a:off x="704263" y="256050"/>
            <a:ext cx="4231125" cy="3700525"/>
          </a:xfrm>
          <a:prstGeom prst="rect">
            <a:avLst/>
          </a:prstGeom>
          <a:noFill/>
          <a:ln>
            <a:noFill/>
          </a:ln>
        </p:spPr>
      </p:pic>
      <p:pic>
        <p:nvPicPr>
          <p:cNvPr id="135" name="Google Shape;135;p20"/>
          <p:cNvPicPr preferRelativeResize="0"/>
          <p:nvPr/>
        </p:nvPicPr>
        <p:blipFill>
          <a:blip r:embed="rId4">
            <a:alphaModFix/>
          </a:blip>
          <a:stretch>
            <a:fillRect/>
          </a:stretch>
        </p:blipFill>
        <p:spPr>
          <a:xfrm>
            <a:off x="6114612" y="677563"/>
            <a:ext cx="2381250" cy="2857500"/>
          </a:xfrm>
          <a:prstGeom prst="rect">
            <a:avLst/>
          </a:prstGeom>
          <a:noFill/>
          <a:ln>
            <a:noFill/>
          </a:ln>
        </p:spPr>
      </p:pic>
      <p:sp>
        <p:nvSpPr>
          <p:cNvPr id="136" name="Google Shape;136;p20"/>
          <p:cNvSpPr txBox="1"/>
          <p:nvPr/>
        </p:nvSpPr>
        <p:spPr>
          <a:xfrm>
            <a:off x="781875" y="4493500"/>
            <a:ext cx="3956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Source Sans Pro"/>
                <a:ea typeface="Source Sans Pro"/>
                <a:cs typeface="Source Sans Pro"/>
                <a:sym typeface="Source Sans Pro"/>
              </a:rPr>
              <a:t>https://micro.magnet.fsu.edu/optics/lightandcolor/vision.html</a:t>
            </a:r>
            <a:endParaRPr sz="1300">
              <a:latin typeface="Source Sans Pro"/>
              <a:ea typeface="Source Sans Pro"/>
              <a:cs typeface="Source Sans Pro"/>
              <a:sym typeface="Source Sans Pro"/>
            </a:endParaRPr>
          </a:p>
        </p:txBody>
      </p:sp>
      <p:sp>
        <p:nvSpPr>
          <p:cNvPr id="137" name="Google Shape;137;p20"/>
          <p:cNvSpPr txBox="1"/>
          <p:nvPr/>
        </p:nvSpPr>
        <p:spPr>
          <a:xfrm>
            <a:off x="725375" y="4031900"/>
            <a:ext cx="443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*green- with lenses, red- expected based on limitation</a:t>
            </a:r>
            <a:endParaRPr>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1759</Words>
  <Application>Microsoft Office PowerPoint</Application>
  <PresentationFormat>On-screen Show (16:9)</PresentationFormat>
  <Paragraphs>99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Roboto Slab</vt:lpstr>
      <vt:lpstr>Source Sans Pro</vt:lpstr>
      <vt:lpstr>Arial</vt:lpstr>
      <vt:lpstr>Calibri</vt:lpstr>
      <vt:lpstr>Cordelia template</vt:lpstr>
      <vt:lpstr>Human Vision How does it work, limitations and any possible enhancements?</vt:lpstr>
      <vt:lpstr>Study Design Dot Points</vt:lpstr>
      <vt:lpstr>How does Human Vision Work?</vt:lpstr>
      <vt:lpstr>How does Human Vision Work?</vt:lpstr>
      <vt:lpstr>Short- Sightedness (Myopia)</vt:lpstr>
      <vt:lpstr>Short- Sightedness (Myopia)- Concave Lenses</vt:lpstr>
      <vt:lpstr>Long-Sightedness (Hyperopia/ Hypermetropia)</vt:lpstr>
      <vt:lpstr>Long-Sightedness (Hyperopia/Hypermetropia)- Convex Lenses</vt:lpstr>
      <vt:lpstr>PowerPoint Presentation</vt:lpstr>
      <vt:lpstr>Bionic Eye</vt:lpstr>
      <vt:lpstr>PowerPoint Presentation</vt:lpstr>
      <vt:lpstr>Bionic Eye</vt:lpstr>
      <vt:lpstr>The Bionic Eye</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Vision How does it work, limitations and any possible enhancements?</dc:title>
  <dc:creator>Jacinta Devlin</dc:creator>
  <cp:lastModifiedBy>Jacinta Devlin</cp:lastModifiedBy>
  <cp:revision>1</cp:revision>
  <dcterms:modified xsi:type="dcterms:W3CDTF">2022-10-25T21:58:28Z</dcterms:modified>
</cp:coreProperties>
</file>